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4" r:id="rId6"/>
    <p:sldId id="263" r:id="rId7"/>
    <p:sldId id="259" r:id="rId8"/>
    <p:sldId id="267" r:id="rId9"/>
    <p:sldId id="268" r:id="rId10"/>
    <p:sldId id="269" r:id="rId11"/>
    <p:sldId id="270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0677723-CC3B-48AA-BF8E-1947170B082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2852216-61F7-4DED-A205-117E7BD040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ответственности в фильме Елены Дубровской «Александр»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78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" y="1"/>
            <a:ext cx="4608156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92" y="404664"/>
            <a:ext cx="54769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" y="3031314"/>
            <a:ext cx="5039682" cy="250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66" y="4172046"/>
            <a:ext cx="5579664" cy="26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49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9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19675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Быть человеком - это и значит чувствовать, что ты за все в ответе. Сгорать от стыда за нищету, хоть она как будто существует и не по твоей вине. Гордиться победой, которую одержали товарищи. И знать, что, укладывая камень, помогаешь строить мир.</a:t>
            </a:r>
          </a:p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Антуан де Сент-Экзюпери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741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80728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Каков мой личный мир?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Какие цели я ставлю для себя и выбираю способы для их достижения?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Ответственен ли я за себя? В чем?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Как это проявляется?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Как мой мир влияет на мое окружение – на моих близких, друзей, знакомых?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Готов ли я заявить о себе в важных и ответственных делах?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За кого я несу ответственность? Как я это делаю?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478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5976664"/>
          </a:xfrm>
        </p:spPr>
        <p:txBody>
          <a:bodyPr>
            <a:noAutofit/>
          </a:bodyPr>
          <a:lstStyle/>
          <a:p>
            <a:pPr marL="0" indent="530225" algn="just">
              <a:buNone/>
            </a:pPr>
            <a:r>
              <a:rPr lang="ru-RU" sz="1800" dirty="0" smtClean="0"/>
              <a:t>«Ответственность» - происходит от слова «ответ»                             (от древнерусского «</a:t>
            </a:r>
            <a:r>
              <a:rPr lang="ru-RU" sz="1800" dirty="0" err="1" smtClean="0"/>
              <a:t>вѣтъ</a:t>
            </a:r>
            <a:r>
              <a:rPr lang="ru-RU" sz="1800" dirty="0" smtClean="0"/>
              <a:t>» - совет, договор и старославянского «</a:t>
            </a:r>
            <a:r>
              <a:rPr lang="ru-RU" sz="1800" dirty="0" err="1" smtClean="0"/>
              <a:t>вѣтъ</a:t>
            </a:r>
            <a:r>
              <a:rPr lang="ru-RU" sz="1800" dirty="0" smtClean="0"/>
              <a:t>» - решение, воля). </a:t>
            </a:r>
          </a:p>
          <a:p>
            <a:pPr marL="0" indent="530225" algn="just">
              <a:buNone/>
            </a:pPr>
            <a:r>
              <a:rPr lang="ru-RU" sz="1800" dirty="0" smtClean="0"/>
              <a:t>Приставка от- используется в значении «исходная точка». То есть исторически значение слова – исходить (действовать) согласно договору, принятому решению или чьей-то воле, чужой или собственной.</a:t>
            </a:r>
          </a:p>
          <a:p>
            <a:pPr marL="0" indent="530225" algn="just">
              <a:buNone/>
            </a:pPr>
            <a:endParaRPr lang="ru-RU" sz="1800" dirty="0" smtClean="0"/>
          </a:p>
          <a:p>
            <a:pPr marL="0" indent="530225" algn="just">
              <a:buNone/>
            </a:pPr>
            <a:r>
              <a:rPr lang="ru-RU" sz="1800" dirty="0" smtClean="0"/>
              <a:t>В «Современном толковом словаре» Т. Ф. Ефремовой определение сохраняет контекст обязательств при выполнении дела:</a:t>
            </a:r>
          </a:p>
          <a:p>
            <a:pPr marL="0" indent="530225" algn="just">
              <a:buNone/>
            </a:pPr>
            <a:r>
              <a:rPr lang="ru-RU" sz="1800" dirty="0" smtClean="0"/>
              <a:t>1. Возлагаемое на кого-либо или взятое кем-либо обязательство отчитываться в каких-либо своих действиях и принять на себя вину за возможные их последствия; обязанность отвечать за свои поступки.</a:t>
            </a:r>
          </a:p>
          <a:p>
            <a:pPr marL="0" indent="530225" algn="just">
              <a:buNone/>
            </a:pPr>
            <a:r>
              <a:rPr lang="ru-RU" sz="1800" dirty="0" smtClean="0"/>
              <a:t>2. </a:t>
            </a:r>
            <a:r>
              <a:rPr lang="ru-RU" sz="1800" dirty="0" err="1" smtClean="0"/>
              <a:t>Наделенность</a:t>
            </a:r>
            <a:r>
              <a:rPr lang="ru-RU" sz="1800" dirty="0" smtClean="0"/>
              <a:t> необходимыми возможностями, правами и обязанностями для выполнения какого-либо дела, для решения какой-либо задачи.</a:t>
            </a:r>
          </a:p>
          <a:p>
            <a:pPr marL="0" indent="530225" algn="just">
              <a:buNone/>
            </a:pPr>
            <a:r>
              <a:rPr lang="ru-RU" sz="1800" dirty="0" smtClean="0"/>
              <a:t>3. Высокоразвитое чувство долга, добросовестное отношение к выполнению своих обязанностей.</a:t>
            </a:r>
          </a:p>
          <a:p>
            <a:pPr marL="0" indent="530225" algn="just">
              <a:buNone/>
            </a:pPr>
            <a:r>
              <a:rPr lang="ru-RU" sz="1800" dirty="0" smtClean="0"/>
              <a:t>4. Серьёзность, важность чего-либо.</a:t>
            </a:r>
          </a:p>
          <a:p>
            <a:pPr marL="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0139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384376"/>
          </a:xfrm>
        </p:spPr>
        <p:txBody>
          <a:bodyPr/>
          <a:lstStyle/>
          <a:p>
            <a:r>
              <a:rPr lang="ru-RU" b="1" dirty="0" smtClean="0"/>
              <a:t>- Быть ответственным – привилегия избранных или качество,  доступное каждому?</a:t>
            </a:r>
          </a:p>
          <a:p>
            <a:endParaRPr lang="ru-RU" b="1" dirty="0" smtClean="0"/>
          </a:p>
          <a:p>
            <a:r>
              <a:rPr lang="ru-RU" b="1" dirty="0" smtClean="0"/>
              <a:t>- Ответственным может быть только взрослый?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20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60"/>
            <a:ext cx="3384376" cy="656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941168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Павел Дмитриевич </a:t>
            </a:r>
            <a:r>
              <a:rPr lang="ru-RU" dirty="0" smtClean="0"/>
              <a:t>Корин «АЛЕКСАНДР НЕВСКИЙ»</a:t>
            </a:r>
          </a:p>
          <a:p>
            <a:endParaRPr lang="ru-RU" dirty="0" smtClean="0"/>
          </a:p>
          <a:p>
            <a:r>
              <a:rPr lang="ru-RU" dirty="0" smtClean="0"/>
              <a:t>1942-1943 гг., холст, масло, 275x142 см</a:t>
            </a:r>
          </a:p>
          <a:p>
            <a:r>
              <a:rPr lang="ru-RU" dirty="0" smtClean="0"/>
              <a:t>Государственная Третьяковская галерея,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15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30233"/>
              </p:ext>
            </p:extLst>
          </p:nvPr>
        </p:nvGraphicFramePr>
        <p:xfrm>
          <a:off x="251520" y="404664"/>
          <a:ext cx="8496944" cy="6134100"/>
        </p:xfrm>
        <a:graphic>
          <a:graphicData uri="http://schemas.openxmlformats.org/drawingml/2006/table">
            <a:tbl>
              <a:tblPr firstRow="1" firstCol="1" bandRow="1"/>
              <a:tblGrid>
                <a:gridCol w="4248029"/>
                <a:gridCol w="4248915"/>
              </a:tblGrid>
              <a:tr h="1569787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 Перед каким сражением князь Александр сказал ставшие легендарными слова «Не в силах Бог, а в правде!»?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Невская битва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Ледовое побоище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Освобождение Пскова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Оборона Новгорода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 Кто из российских монархов учредил Императорский Орден Святого Благоверного Князя Александра Невского?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Петр I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Екатерина I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Екатерина II</a:t>
                      </a:r>
                    </a:p>
                    <a:p>
                      <a:pPr marL="34290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Петр III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68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 Где впервые появляется приписываемая Александру Невскому фраза «Кто с мечом к нам войдёт, от меча и погибнет»?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«Журнале Петра Великого»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работе историка Н. М. Карамзина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«Истории Петра» А. С. Пушкина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фильме Сергея Эйзенштейна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5. Какое изображение князя легло в основу его портрета на советском ордене Александра Невского?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Портрет князя работы художника П. Корина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Портрет актёра Н. Черкасова, сыгравшего роль князя в фильме С. Эйзенштейна «Александр Невский»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Иконописное изображение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Посмертная маска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01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 Сколько сражений за свою жизнь князь Александр проиграл?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Ни одного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Одно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Два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Три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6. Орден Александра Невского вошел в государственную наградную систему Российской Федерации, утверждены его статут и описание: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2012 году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1992 году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2010 году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 входит в  наградную систему РФ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60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30694"/>
              </p:ext>
            </p:extLst>
          </p:nvPr>
        </p:nvGraphicFramePr>
        <p:xfrm>
          <a:off x="251520" y="332656"/>
          <a:ext cx="8496944" cy="6134100"/>
        </p:xfrm>
        <a:graphic>
          <a:graphicData uri="http://schemas.openxmlformats.org/drawingml/2006/table">
            <a:tbl>
              <a:tblPr firstRow="1" firstCol="1" bandRow="1"/>
              <a:tblGrid>
                <a:gridCol w="4248029"/>
                <a:gridCol w="4248915"/>
              </a:tblGrid>
              <a:tr h="1569787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Перед каким сражением князь Александр сказал ставшие легендарными слова «Не в силах Бог, а в правде!»?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Невская битва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Ледовое побоище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Освобождение Пскова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Оборона Новгорода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Кто из российских монархов учредил Императорский Орден Святого Благоверного Князя Александра Невского?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Петр I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Екатерина I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Екатерина II</a:t>
                      </a:r>
                    </a:p>
                    <a:p>
                      <a:pPr marL="34290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Петр III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68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2. Где впервые появляется приписываемая Александру Невскому фраза «Кто с мечом к нам войдёт, от меча и погибнет»?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В «Журнале Петра Великого»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В работе историка Н. М. Карамзина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В «Истории Петра» А. С. Пушкина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фильме Сергея Эйзенштейна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Какое изображение князя легло в основу его портрета на советском ордене Александра Невского?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Портрет князя работы художника П.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Корина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Портрет актёра Н. Черкасова, сыгравшего роль князя в фильме С. Эйзенштейна «Александр Невский»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Иконописное изображение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Посмертная маска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01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3. Сколько сражений за свою жизнь князь Александр проиграл?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Ни одного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Одно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Два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Три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Орден Александра Невского вошел в государственную наградную систему Российской Федерации, утверждены его статут и описание: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2012 году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1992 году</a:t>
                      </a: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2010 году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 входит в  наградную систему РФ</a:t>
                      </a:r>
                    </a:p>
                  </a:txBody>
                  <a:tcPr marL="43621" marR="4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85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437112"/>
            <a:ext cx="7365504" cy="2194264"/>
          </a:xfrm>
        </p:spPr>
        <p:txBody>
          <a:bodyPr/>
          <a:lstStyle/>
          <a:p>
            <a:pPr marL="64008" indent="0" algn="r">
              <a:buNone/>
            </a:pPr>
            <a:r>
              <a:rPr lang="ru-RU" dirty="0" smtClean="0"/>
              <a:t>Каждый человек несет ответственность перед всеми людьми за всех людей и за все.</a:t>
            </a:r>
          </a:p>
          <a:p>
            <a:pPr marL="64008" indent="0" algn="r">
              <a:buNone/>
            </a:pPr>
            <a:r>
              <a:rPr lang="ru-RU" dirty="0" smtClean="0"/>
              <a:t>Ф. М. Достоевский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555500" cy="455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73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245875"/>
            <a:ext cx="7452319" cy="361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68344" cy="380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962"/>
            <a:ext cx="7524328" cy="378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813829\Desktop\киноуроки\Презентация\Инвесторам\5.Описание фильмов+фото\Фото к описанию фильмов\Алексан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45" y="0"/>
            <a:ext cx="783309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341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852</TotalTime>
  <Words>736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Тема ответственности в фильме Елены Дубровской «Александр»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ответственности в фильме Елены Дубровской «Александр»</dc:title>
  <dc:creator>813829</dc:creator>
  <cp:lastModifiedBy>813829</cp:lastModifiedBy>
  <cp:revision>14</cp:revision>
  <dcterms:created xsi:type="dcterms:W3CDTF">2019-09-25T16:49:37Z</dcterms:created>
  <dcterms:modified xsi:type="dcterms:W3CDTF">2019-09-26T07:01:40Z</dcterms:modified>
</cp:coreProperties>
</file>